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9"/>
  </p:notesMasterIdLst>
  <p:handoutMasterIdLst>
    <p:handoutMasterId r:id="rId20"/>
  </p:handoutMasterIdLst>
  <p:sldIdLst>
    <p:sldId id="256" r:id="rId6"/>
    <p:sldId id="312" r:id="rId7"/>
    <p:sldId id="299" r:id="rId8"/>
    <p:sldId id="301" r:id="rId9"/>
    <p:sldId id="303" r:id="rId10"/>
    <p:sldId id="302" r:id="rId11"/>
    <p:sldId id="306" r:id="rId12"/>
    <p:sldId id="307" r:id="rId13"/>
    <p:sldId id="308" r:id="rId14"/>
    <p:sldId id="309" r:id="rId15"/>
    <p:sldId id="310" r:id="rId16"/>
    <p:sldId id="311" r:id="rId17"/>
    <p:sldId id="313" r:id="rId18"/>
  </p:sldIdLst>
  <p:sldSz cx="9144000" cy="6858000" type="screen4x3"/>
  <p:notesSz cx="7023100" cy="9309100"/>
  <p:custDataLst>
    <p:tags r:id="rId2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17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9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118" d="100"/>
          <a:sy n="118" d="100"/>
        </p:scale>
        <p:origin x="1386" y="-144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3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tags" Target="tags/tag1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presProps" Target="presProps.xml"/><Relationship Id="rId10" Type="http://schemas.openxmlformats.org/officeDocument/2006/relationships/slide" Target="slides/slide5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commentAuthors" Target="commentAuthor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7-06-01T07:05:20.108" idx="14">
    <p:pos x="10" y="10"/>
    <p:text>uz jsem pochopil tento slajd - pod pojmem planned trajectory neni myslena nejake nejlepsi trajektorie, kterou by prosel jednotlive WPT, ale je to spis nejaky cil, kam smeruje - prvne do WPT1, pak WPT2, ... cekal bych, ze planovana trajektorie bude spojnice techto bodu - tedy lomena cara kterou jsem tam hodil zelene carkovane. To ruzove bych nazval spis nejakaky planned checkpoint</p:text>
    <p:extLst>
      <p:ext uri="{C676402C-5697-4E1C-873F-D02D1690AC5C}">
        <p15:threadingInfo xmlns:p15="http://schemas.microsoft.com/office/powerpoint/2012/main" timeZoneBias="-120"/>
      </p:ext>
    </p:extLst>
  </p:cm>
  <p:cm authorId="1" dt="2017-06-01T07:15:49.881" idx="15">
    <p:pos x="10" y="106"/>
    <p:text>Jak vubec funguje prulet WPT - musi se jeho souradnice rovnat +-1m ci tak neco?</p:text>
    <p:extLst>
      <p:ext uri="{C676402C-5697-4E1C-873F-D02D1690AC5C}">
        <p15:threadingInfo xmlns:p15="http://schemas.microsoft.com/office/powerpoint/2012/main" timeZoneBias="-120">
          <p15:parentCm authorId="1" idx="14"/>
        </p15:threadingInfo>
      </p:ext>
    </p:extLst>
  </p:cm>
  <p:cm authorId="1" dt="2017-06-01T07:20:00.725" idx="17">
    <p:pos x="10" y="202"/>
    <p:text>osa prostredniho grafu by mela byt y ne z</p:text>
    <p:extLst>
      <p:ext uri="{C676402C-5697-4E1C-873F-D02D1690AC5C}">
        <p15:threadingInfo xmlns:p15="http://schemas.microsoft.com/office/powerpoint/2012/main" timeZoneBias="-120">
          <p15:parentCm authorId="1" idx="14"/>
        </p15:threadingInfo>
      </p:ext>
    </p:extLst>
  </p:cm>
  <p:cm authorId="2" dt="2017-06-01T11:30:43.021" idx="7">
    <p:pos x="106" y="106"/>
    <p:text>Prerobil som  graf aby viac reflektoval danu  myslienku, myslim, ze waypoint je castejsie pouzivany vyraz ako check point</p:text>
    <p:extLst>
      <p:ext uri="{C676402C-5697-4E1C-873F-D02D1690AC5C}">
        <p15:threadingInfo xmlns:p15="http://schemas.microsoft.com/office/powerpoint/2012/main" timeZoneBias="-120"/>
      </p:ext>
    </p:extLst>
  </p:cm>
  <p:cm authorId="2" dt="2017-06-01T11:31:59.948" idx="8">
    <p:pos x="5760" y="653"/>
    <p:text>Prielet WPT funguje nasledovne:
1. Bud sa k waypointu priblizim na urcitu vzdialenost -1m v tomto pripade
2. Ak je waypoint zabraty prekazkou, dalsi WP sa stanovy ako aktualny cielovy bod</p:text>
    <p:extLst>
      <p:ext uri="{C676402C-5697-4E1C-873F-D02D1690AC5C}">
        <p15:threadingInfo xmlns:p15="http://schemas.microsoft.com/office/powerpoint/2012/main" timeZoneBias="-120"/>
      </p:ext>
    </p:extLst>
  </p:cm>
  <p:cm authorId="2" dt="2017-06-01T11:33:33.526" idx="9">
    <p:pos x="202" y="202"/>
    <p:text>Osi boli zmenene</p:text>
    <p:extLst>
      <p:ext uri="{C676402C-5697-4E1C-873F-D02D1690AC5C}">
        <p15:threadingInfo xmlns:p15="http://schemas.microsoft.com/office/powerpoint/2012/main" timeZoneBias="-12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11/20/2017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smtClean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  <a:endParaRPr lang="en-US" sz="700">
              <a:solidFill>
                <a:srgbClr val="7F7F7F"/>
              </a:solidFill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11/20/2017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smtClean="0"/>
              <a:t>Honeywell Internal</a:t>
            </a: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 smtClean="0"/>
              <a:t>Subtitle if Needed</a:t>
            </a:r>
            <a:endParaRPr lang="en-US" dirty="0"/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 smtClean="0"/>
              <a:t>Date</a:t>
            </a:r>
            <a:endParaRPr lang="en-US" dirty="0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 smtClean="0"/>
              <a:t>Presenter Name</a:t>
            </a:r>
            <a:endParaRPr lang="en-US" dirty="0"/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 smtClean="0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7410" name="Picture 2" descr="http://images.clipartpanda.com/cartoon-airplane-clipart-RTALMXyTL.jpe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2450" y="4583112"/>
            <a:ext cx="3333750" cy="19335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://images.clipartpanda.com/cartoon-airplane-clipart-RTALMXyTL.jpe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22250" y="4583112"/>
            <a:ext cx="3333750" cy="1933576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8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5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 smtClean="0"/>
              <a:t>Click to edit Master title style</a:t>
            </a:r>
            <a:endParaRPr lang="en-US" altLang="en-US" dirty="0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 smtClean="0">
                <a:solidFill>
                  <a:schemeClr val="bg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 smtClean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 smtClean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 smtClean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 smtClean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23</a:t>
            </a:r>
            <a:r>
              <a:rPr lang="en-US" baseline="30000" dirty="0" smtClean="0"/>
              <a:t>rd</a:t>
            </a:r>
            <a:r>
              <a:rPr lang="en-US" dirty="0" smtClean="0"/>
              <a:t>   November</a:t>
            </a:r>
          </a:p>
          <a:p>
            <a:r>
              <a:rPr lang="en-US" dirty="0" smtClean="0"/>
              <a:t>Sevilla, Spain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 smtClean="0"/>
              <a:t>Alojz Gomola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 smtClean="0"/>
              <a:t>Obstacle Avoidance Framework </a:t>
            </a:r>
          </a:p>
          <a:p>
            <a:r>
              <a:rPr lang="en-US" dirty="0" smtClean="0"/>
              <a:t>Based on Reach Sets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113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Avoidance Grid State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6420"/>
            <a:ext cx="9144000" cy="5627077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800000">
            <a:off x="4416118" y="2838314"/>
            <a:ext cx="1554656" cy="474785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Reachable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 rot="19800000">
            <a:off x="4399554" y="1117637"/>
            <a:ext cx="1801909" cy="474785"/>
          </a:xfrm>
          <a:prstGeom prst="leftArrow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Un-Reachable</a:t>
            </a:r>
            <a:endParaRPr lang="en-US" dirty="0"/>
          </a:p>
        </p:txBody>
      </p:sp>
      <p:sp>
        <p:nvSpPr>
          <p:cNvPr id="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897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Static </a:t>
            </a:r>
            <a:r>
              <a:rPr lang="en-US" sz="2400" dirty="0" smtClean="0"/>
              <a:t>Obstacles – Crash Distance Performance</a:t>
            </a:r>
            <a:endParaRPr lang="en-US" sz="24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4294967295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8" y="902266"/>
            <a:ext cx="9144000" cy="548107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409775" y="3542058"/>
            <a:ext cx="1612595" cy="519988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Conservative methods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7409774" y="4855043"/>
            <a:ext cx="1612595" cy="519988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Adaptive methods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7409775" y="5527491"/>
            <a:ext cx="1612595" cy="234462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Our method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7409775" y="5817194"/>
            <a:ext cx="1612595" cy="234462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Crash zone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9"/>
              <p:cNvSpPr/>
              <p:nvPr/>
            </p:nvSpPr>
            <p:spPr>
              <a:xfrm>
                <a:off x="1204546" y="3974123"/>
                <a:ext cx="360485" cy="360485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Oval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04546" y="3974123"/>
                <a:ext cx="360485" cy="360485"/>
              </a:xfrm>
              <a:prstGeom prst="ellipse">
                <a:avLst/>
              </a:prstGeom>
              <a:blipFill rotWithShape="0"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0"/>
              <p:cNvSpPr/>
              <p:nvPr/>
            </p:nvSpPr>
            <p:spPr>
              <a:xfrm>
                <a:off x="3493477" y="3946280"/>
                <a:ext cx="360485" cy="360485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1" name="Oval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3477" y="3946280"/>
                <a:ext cx="360485" cy="360485"/>
              </a:xfrm>
              <a:prstGeom prst="ellipse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1"/>
              <p:cNvSpPr/>
              <p:nvPr/>
            </p:nvSpPr>
            <p:spPr>
              <a:xfrm>
                <a:off x="5667372" y="3946279"/>
                <a:ext cx="360485" cy="360485"/>
              </a:xfrm>
              <a:prstGeom prst="ellipse">
                <a:avLst/>
              </a:prstGeom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Oval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67372" y="3946279"/>
                <a:ext cx="360485" cy="360485"/>
              </a:xfrm>
              <a:prstGeom prst="ellipse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ounded Rectangle 13"/>
          <p:cNvSpPr/>
          <p:nvPr/>
        </p:nvSpPr>
        <p:spPr>
          <a:xfrm>
            <a:off x="215411" y="2611316"/>
            <a:ext cx="298939" cy="28135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1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2310911" y="2611316"/>
            <a:ext cx="298939" cy="28135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2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4580918" y="2623039"/>
            <a:ext cx="298939" cy="28135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3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6423575" y="2631832"/>
            <a:ext cx="298939" cy="28135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4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8872900" y="1077670"/>
            <a:ext cx="298939" cy="28135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5</a:t>
            </a:r>
            <a:endParaRPr lang="en-US" dirty="0"/>
          </a:p>
        </p:txBody>
      </p:sp>
      <p:sp>
        <p:nvSpPr>
          <p:cNvPr id="20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667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/>
              <a:t>Static Obstacles </a:t>
            </a:r>
            <a:r>
              <a:rPr lang="en-US" sz="2400" dirty="0" smtClean="0"/>
              <a:t>– Trajectory Tracking Performance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952"/>
            <a:ext cx="9144000" cy="5090895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7548297" y="2544233"/>
            <a:ext cx="1439334" cy="245533"/>
          </a:xfrm>
          <a:prstGeom prst="roundRect">
            <a:avLst/>
          </a:prstGeom>
          <a:solidFill>
            <a:srgbClr val="00B050"/>
          </a:solidFill>
          <a:ln w="57150">
            <a:solidFill>
              <a:schemeClr val="tx2"/>
            </a:solidFill>
          </a:ln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Waypoint X.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14578" y="2544233"/>
            <a:ext cx="2116668" cy="296334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Planned trajectory</a:t>
            </a:r>
            <a:endParaRPr lang="en-US" dirty="0"/>
          </a:p>
        </p:txBody>
      </p:sp>
      <p:sp>
        <p:nvSpPr>
          <p:cNvPr id="21" name="Rounded Rectangle 20"/>
          <p:cNvSpPr/>
          <p:nvPr/>
        </p:nvSpPr>
        <p:spPr>
          <a:xfrm>
            <a:off x="514578" y="4200681"/>
            <a:ext cx="2116668" cy="296334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Real trajectory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2810933" y="2641600"/>
            <a:ext cx="334891" cy="9736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/>
          <p:cNvSpPr/>
          <p:nvPr/>
        </p:nvSpPr>
        <p:spPr>
          <a:xfrm>
            <a:off x="3298224" y="2650066"/>
            <a:ext cx="334891" cy="9736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/>
          <p:cNvSpPr/>
          <p:nvPr/>
        </p:nvSpPr>
        <p:spPr>
          <a:xfrm>
            <a:off x="3785515" y="2641600"/>
            <a:ext cx="334891" cy="9736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2810933" y="4295931"/>
            <a:ext cx="1309473" cy="97366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5590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i="1" u="sng" dirty="0" smtClean="0"/>
              <a:t>What we have:</a:t>
            </a:r>
          </a:p>
          <a:p>
            <a:r>
              <a:rPr lang="en-US" sz="2400" i="1" dirty="0" smtClean="0"/>
              <a:t>Framework concept</a:t>
            </a:r>
            <a:r>
              <a:rPr lang="en-US" sz="2400" dirty="0" smtClean="0"/>
              <a:t> proven on open space environment</a:t>
            </a:r>
          </a:p>
          <a:p>
            <a:r>
              <a:rPr lang="en-US" sz="2400" i="1" dirty="0" smtClean="0"/>
              <a:t>Movement automaton</a:t>
            </a:r>
            <a:r>
              <a:rPr lang="en-US" sz="2400" dirty="0" smtClean="0"/>
              <a:t> acts as interface to Control</a:t>
            </a:r>
          </a:p>
          <a:p>
            <a:r>
              <a:rPr lang="en-US" sz="2400" i="1" dirty="0" smtClean="0"/>
              <a:t>Reach set estimation</a:t>
            </a:r>
            <a:r>
              <a:rPr lang="en-US" sz="2400" dirty="0" smtClean="0"/>
              <a:t> method with finite calculation time</a:t>
            </a:r>
          </a:p>
          <a:p>
            <a:r>
              <a:rPr lang="en-US" sz="2400" dirty="0" smtClean="0"/>
              <a:t>Navigation algorithm considering </a:t>
            </a:r>
            <a:r>
              <a:rPr lang="en-US" sz="2400" i="1" dirty="0" smtClean="0"/>
              <a:t>static obstacles</a:t>
            </a:r>
          </a:p>
          <a:p>
            <a:endParaRPr lang="en-US" sz="2400" i="1" dirty="0" smtClean="0"/>
          </a:p>
          <a:p>
            <a:pPr marL="0" indent="0">
              <a:buNone/>
            </a:pPr>
            <a:endParaRPr lang="en-US" sz="2400" i="1" u="sng" dirty="0" smtClean="0"/>
          </a:p>
          <a:p>
            <a:pPr marL="0" indent="0">
              <a:buNone/>
            </a:pPr>
            <a:r>
              <a:rPr lang="en-US" sz="2400" i="1" u="sng" dirty="0" smtClean="0"/>
              <a:t>Future research heading:</a:t>
            </a:r>
          </a:p>
          <a:p>
            <a:r>
              <a:rPr lang="en-US" sz="2400" i="1" dirty="0" smtClean="0"/>
              <a:t>Data fusion</a:t>
            </a:r>
            <a:r>
              <a:rPr lang="en-US" sz="2400" dirty="0" smtClean="0"/>
              <a:t> considering multiple information sources</a:t>
            </a:r>
          </a:p>
          <a:p>
            <a:r>
              <a:rPr lang="en-US" sz="2400" i="1" dirty="0" smtClean="0"/>
              <a:t>Map obstacles, </a:t>
            </a:r>
            <a:r>
              <a:rPr lang="en-US" sz="2400" dirty="0" smtClean="0"/>
              <a:t>from multiple sources</a:t>
            </a:r>
            <a:endParaRPr lang="en-US" sz="2400" i="1" dirty="0" smtClean="0"/>
          </a:p>
          <a:p>
            <a:r>
              <a:rPr lang="en-US" sz="2400" i="1" dirty="0" smtClean="0"/>
              <a:t>Intruders, </a:t>
            </a:r>
            <a:r>
              <a:rPr lang="en-US" sz="2400" dirty="0" smtClean="0"/>
              <a:t>from ADS-B sensor</a:t>
            </a:r>
            <a:endParaRPr lang="en-US" sz="2400" i="1" dirty="0"/>
          </a:p>
          <a:p>
            <a:endParaRPr lang="en-US" sz="2400" i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0966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 algn="just">
              <a:buNone/>
            </a:pPr>
            <a:r>
              <a:rPr lang="en-US" sz="2000" dirty="0"/>
              <a:t>Problem </a:t>
            </a:r>
            <a:r>
              <a:rPr lang="en-US" sz="2000" dirty="0" smtClean="0"/>
              <a:t>statement: Given </a:t>
            </a:r>
            <a:r>
              <a:rPr lang="en-US" sz="2000" dirty="0"/>
              <a:t>a UAV equipped </a:t>
            </a:r>
            <a:r>
              <a:rPr lang="en-US" sz="2000" dirty="0" smtClean="0"/>
              <a:t>with a </a:t>
            </a:r>
            <a:r>
              <a:rPr lang="en-US" sz="2000" dirty="0"/>
              <a:t>LiDAR </a:t>
            </a:r>
            <a:r>
              <a:rPr lang="en-US" sz="2000" dirty="0" smtClean="0"/>
              <a:t>sensor, </a:t>
            </a:r>
            <a:r>
              <a:rPr lang="en-US" sz="2000" dirty="0"/>
              <a:t>capable </a:t>
            </a:r>
            <a:r>
              <a:rPr lang="en-US" sz="2000" dirty="0" smtClean="0"/>
              <a:t>of following a low </a:t>
            </a:r>
            <a:r>
              <a:rPr lang="en-US" sz="2000" dirty="0"/>
              <a:t>altitude sequence of </a:t>
            </a:r>
            <a:r>
              <a:rPr lang="en-US" sz="2000" dirty="0" smtClean="0"/>
              <a:t>waypoints over </a:t>
            </a:r>
            <a:r>
              <a:rPr lang="en-US" sz="2000" dirty="0"/>
              <a:t>a previously mapped </a:t>
            </a:r>
            <a:r>
              <a:rPr lang="en-US" sz="2000" dirty="0" smtClean="0"/>
              <a:t>terrain derive a control strategy that </a:t>
            </a:r>
            <a:r>
              <a:rPr lang="en-US" sz="2000" dirty="0"/>
              <a:t>will enable the UAV to follow the sequence </a:t>
            </a:r>
            <a:r>
              <a:rPr lang="en-US" sz="2000" dirty="0" smtClean="0"/>
              <a:t>of waypoints </a:t>
            </a:r>
            <a:r>
              <a:rPr lang="en-US" sz="2000" dirty="0"/>
              <a:t>while avoiding obstacles not present in the given map</a:t>
            </a:r>
          </a:p>
          <a:p>
            <a:pPr marL="0" indent="0">
              <a:buNone/>
            </a:pPr>
            <a:endParaRPr lang="en-US" sz="2000" dirty="0" smtClean="0"/>
          </a:p>
          <a:p>
            <a:pPr marL="0" indent="0">
              <a:buNone/>
            </a:pPr>
            <a:r>
              <a:rPr lang="en-US" sz="2000" i="1" u="sng" dirty="0" smtClean="0"/>
              <a:t>Challenges:</a:t>
            </a:r>
            <a:endParaRPr lang="en-US" sz="2000" i="1" u="sng" dirty="0"/>
          </a:p>
          <a:p>
            <a:r>
              <a:rPr lang="en-US" sz="2000" dirty="0" smtClean="0"/>
              <a:t>How to design modules ?</a:t>
            </a:r>
          </a:p>
          <a:p>
            <a:r>
              <a:rPr lang="en-US" sz="2000" dirty="0" smtClean="0"/>
              <a:t>Any Control interface idea ?</a:t>
            </a:r>
          </a:p>
          <a:p>
            <a:r>
              <a:rPr lang="en-US" sz="2000" dirty="0" smtClean="0"/>
              <a:t>How </a:t>
            </a:r>
            <a:r>
              <a:rPr lang="en-US" sz="2000" dirty="0" smtClean="0"/>
              <a:t>to make decisions ?</a:t>
            </a:r>
          </a:p>
          <a:p>
            <a:endParaRPr lang="en-US" sz="2000" dirty="0" smtClean="0"/>
          </a:p>
          <a:p>
            <a:pPr marL="0" indent="0">
              <a:buNone/>
            </a:pPr>
            <a:r>
              <a:rPr lang="en-US" sz="2000" i="1" u="sng" dirty="0" smtClean="0"/>
              <a:t>Results:</a:t>
            </a:r>
          </a:p>
          <a:p>
            <a:r>
              <a:rPr lang="en-US" sz="2000" dirty="0" smtClean="0"/>
              <a:t>Simple scenario simulation</a:t>
            </a: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3698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Avoidance Framework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7" t="3196" r="9835" b="4586"/>
          <a:stretch/>
        </p:blipFill>
        <p:spPr>
          <a:xfrm>
            <a:off x="990877" y="856420"/>
            <a:ext cx="6759910" cy="546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8627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Movement Automaton - Control Interface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i="1" u="sng" dirty="0" smtClean="0"/>
              <a:t>Decouple:</a:t>
            </a:r>
          </a:p>
          <a:p>
            <a:r>
              <a:rPr lang="en-US" sz="2400" dirty="0" smtClean="0"/>
              <a:t>Optimal control problem</a:t>
            </a:r>
          </a:p>
          <a:p>
            <a:r>
              <a:rPr lang="en-US" sz="2400" dirty="0" smtClean="0"/>
              <a:t>Navigation problem</a:t>
            </a:r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b="1" i="1" u="sng" dirty="0" smtClean="0"/>
              <a:t>Movement automaton:</a:t>
            </a:r>
          </a:p>
          <a:p>
            <a:r>
              <a:rPr lang="en-US" sz="2400" dirty="0" smtClean="0"/>
              <a:t>Open hybrid automaton</a:t>
            </a:r>
            <a:endParaRPr lang="en-US" sz="2400" dirty="0"/>
          </a:p>
          <a:p>
            <a:r>
              <a:rPr lang="en-US" sz="2400" dirty="0" smtClean="0"/>
              <a:t>Finite set of movements</a:t>
            </a:r>
          </a:p>
          <a:p>
            <a:r>
              <a:rPr lang="en-US" sz="2400" dirty="0" smtClean="0"/>
              <a:t>For Simulation/control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i="1" u="sng" dirty="0" smtClean="0"/>
              <a:t>Discrete chain of commands:</a:t>
            </a:r>
            <a:r>
              <a:rPr lang="en-US" sz="2400" dirty="0" smtClean="0"/>
              <a:t> hover(20s), left(10s),fly(12s)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3518" y="1882878"/>
            <a:ext cx="4484070" cy="346752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</p:spTree>
    <p:extLst>
      <p:ext uri="{BB962C8B-B14F-4D97-AF65-F5344CB8AC3E}">
        <p14:creationId xmlns:p14="http://schemas.microsoft.com/office/powerpoint/2010/main" val="2412099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Avoidance Grid – Space Segmentation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Planar grid segmentation:</a:t>
            </a:r>
          </a:p>
          <a:p>
            <a:r>
              <a:rPr lang="en-US" dirty="0"/>
              <a:t>Cone reflecting effective decision </a:t>
            </a:r>
            <a:r>
              <a:rPr lang="en-US" dirty="0" smtClean="0"/>
              <a:t>range</a:t>
            </a:r>
          </a:p>
          <a:p>
            <a:r>
              <a:rPr lang="en-US" dirty="0" smtClean="0"/>
              <a:t>Cell range defined by movement set</a:t>
            </a:r>
          </a:p>
          <a:p>
            <a:r>
              <a:rPr lang="en-US" dirty="0"/>
              <a:t>Cells increasing size with </a:t>
            </a:r>
            <a:r>
              <a:rPr lang="en-US" dirty="0" smtClean="0"/>
              <a:t>distance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933522" y="2615988"/>
            <a:ext cx="7244356" cy="3760878"/>
            <a:chOff x="438152" y="1116701"/>
            <a:chExt cx="8705848" cy="475002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513" t="5811" r="15221" b="9239"/>
            <a:stretch/>
          </p:blipFill>
          <p:spPr>
            <a:xfrm>
              <a:off x="1327094" y="1116701"/>
              <a:ext cx="6425076" cy="4750025"/>
            </a:xfrm>
            <a:prstGeom prst="rect">
              <a:avLst/>
            </a:prstGeom>
          </p:spPr>
        </p:pic>
        <p:sp>
          <p:nvSpPr>
            <p:cNvPr id="7" name="Left Arrow 6"/>
            <p:cNvSpPr/>
            <p:nvPr/>
          </p:nvSpPr>
          <p:spPr>
            <a:xfrm>
              <a:off x="2744901" y="1397978"/>
              <a:ext cx="1770743" cy="703384"/>
            </a:xfrm>
            <a:prstGeom prst="leftArrow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Cell (10,1,1)</a:t>
              </a:r>
              <a:endParaRPr lang="en-US" sz="1400" dirty="0"/>
            </a:p>
          </p:txBody>
        </p:sp>
        <p:sp>
          <p:nvSpPr>
            <p:cNvPr id="8" name="Left Arrow 7"/>
            <p:cNvSpPr/>
            <p:nvPr/>
          </p:nvSpPr>
          <p:spPr>
            <a:xfrm>
              <a:off x="7373257" y="1269024"/>
              <a:ext cx="1770743" cy="703384"/>
            </a:xfrm>
            <a:prstGeom prst="lef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</a:t>
              </a:r>
              <a:endParaRPr lang="en-US" sz="1400" dirty="0"/>
            </a:p>
          </p:txBody>
        </p:sp>
        <p:sp>
          <p:nvSpPr>
            <p:cNvPr id="9" name="Left Arrow 8"/>
            <p:cNvSpPr/>
            <p:nvPr/>
          </p:nvSpPr>
          <p:spPr>
            <a:xfrm>
              <a:off x="7359004" y="2255371"/>
              <a:ext cx="1770743" cy="703384"/>
            </a:xfrm>
            <a:prstGeom prst="lef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Top-Middle</a:t>
              </a:r>
              <a:endParaRPr lang="en-US" sz="1400" dirty="0"/>
            </a:p>
          </p:txBody>
        </p:sp>
        <p:sp>
          <p:nvSpPr>
            <p:cNvPr id="10" name="Left Arrow 9"/>
            <p:cNvSpPr/>
            <p:nvPr/>
          </p:nvSpPr>
          <p:spPr>
            <a:xfrm>
              <a:off x="7359336" y="3166373"/>
              <a:ext cx="1770743" cy="703384"/>
            </a:xfrm>
            <a:prstGeom prst="leftArrow">
              <a:avLst/>
            </a:prstGeom>
            <a:solidFill>
              <a:srgbClr val="00B050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Middle</a:t>
              </a:r>
              <a:endParaRPr lang="en-US" sz="1400" dirty="0"/>
            </a:p>
          </p:txBody>
        </p:sp>
        <p:sp>
          <p:nvSpPr>
            <p:cNvPr id="11" name="Left Arrow 10"/>
            <p:cNvSpPr/>
            <p:nvPr/>
          </p:nvSpPr>
          <p:spPr>
            <a:xfrm>
              <a:off x="7359003" y="4122945"/>
              <a:ext cx="1770743" cy="703384"/>
            </a:xfrm>
            <a:prstGeom prst="lef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00" dirty="0" smtClean="0"/>
                <a:t>Bottom-middle</a:t>
              </a:r>
              <a:endParaRPr lang="en-US" sz="1400" dirty="0"/>
            </a:p>
          </p:txBody>
        </p:sp>
        <p:sp>
          <p:nvSpPr>
            <p:cNvPr id="12" name="Left Arrow 11"/>
            <p:cNvSpPr/>
            <p:nvPr/>
          </p:nvSpPr>
          <p:spPr>
            <a:xfrm>
              <a:off x="7373256" y="5056997"/>
              <a:ext cx="1770743" cy="703384"/>
            </a:xfrm>
            <a:prstGeom prst="leftArrow">
              <a:avLst/>
            </a:prstGeom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100" dirty="0" smtClean="0"/>
                <a:t>Bottom</a:t>
              </a:r>
              <a:endParaRPr lang="en-US" sz="1100" dirty="0"/>
            </a:p>
          </p:txBody>
        </p:sp>
        <p:sp>
          <p:nvSpPr>
            <p:cNvPr id="13" name="Rounded Rectangular Callout 12"/>
            <p:cNvSpPr/>
            <p:nvPr/>
          </p:nvSpPr>
          <p:spPr>
            <a:xfrm rot="16200000">
              <a:off x="-748809" y="3018970"/>
              <a:ext cx="2804746" cy="430823"/>
            </a:xfrm>
            <a:prstGeom prst="wedgeRoundRectCallout">
              <a:avLst>
                <a:gd name="adj1" fmla="val -2337"/>
                <a:gd name="adj2" fmla="val 180867"/>
                <a:gd name="adj3" fmla="val 16667"/>
              </a:avLst>
            </a:prstGeom>
            <a:solidFill>
              <a:schemeClr val="accent2"/>
            </a:solidFill>
            <a:ln/>
          </p:spPr>
          <p:style>
            <a:lnRef idx="0">
              <a:schemeClr val="accent6"/>
            </a:lnRef>
            <a:fillRef idx="3">
              <a:schemeClr val="accent6"/>
            </a:fillRef>
            <a:effectRef idx="3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Horizontal layers</a:t>
              </a:r>
              <a:endParaRPr lang="en-US" dirty="0"/>
            </a:p>
          </p:txBody>
        </p:sp>
      </p:grp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73" t="6207" r="3894" b="59999"/>
          <a:stretch/>
        </p:blipFill>
        <p:spPr>
          <a:xfrm>
            <a:off x="5227580" y="810092"/>
            <a:ext cx="3255261" cy="1814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1843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Reach Set Estimation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Representation:</a:t>
            </a:r>
          </a:p>
          <a:p>
            <a:r>
              <a:rPr lang="en-US" dirty="0" smtClean="0"/>
              <a:t>Tree of movement chains</a:t>
            </a:r>
          </a:p>
          <a:p>
            <a:r>
              <a:rPr lang="en-US" dirty="0" smtClean="0"/>
              <a:t>Bounded by FOV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i="1" u="sng" dirty="0" smtClean="0"/>
              <a:t>Estimation process:</a:t>
            </a:r>
          </a:p>
          <a:p>
            <a:r>
              <a:rPr lang="en-US" dirty="0" smtClean="0"/>
              <a:t>Load full reach set  by given state</a:t>
            </a:r>
          </a:p>
          <a:p>
            <a:r>
              <a:rPr lang="en-US" dirty="0" smtClean="0"/>
              <a:t>Prune Reach set according obstacle set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2" t="10989" r="21709" b="16496"/>
          <a:stretch/>
        </p:blipFill>
        <p:spPr>
          <a:xfrm>
            <a:off x="635225" y="3943965"/>
            <a:ext cx="4454666" cy="20958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22" t="20346" r="31948" b="18233"/>
          <a:stretch/>
        </p:blipFill>
        <p:spPr>
          <a:xfrm>
            <a:off x="5089891" y="1073376"/>
            <a:ext cx="3706152" cy="3155894"/>
          </a:xfrm>
          <a:prstGeom prst="rect">
            <a:avLst/>
          </a:prstGeom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5089891" y="4229270"/>
            <a:ext cx="3896167" cy="2147596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i="1" u="sng" dirty="0" smtClean="0"/>
              <a:t>Issues:</a:t>
            </a:r>
          </a:p>
          <a:p>
            <a:r>
              <a:rPr lang="en-US" dirty="0" smtClean="0"/>
              <a:t>Global vs Local state disparity</a:t>
            </a:r>
          </a:p>
          <a:p>
            <a:pPr lvl="1"/>
            <a:r>
              <a:rPr lang="en-US" dirty="0" smtClean="0"/>
              <a:t>Proportional state space distribution</a:t>
            </a:r>
          </a:p>
          <a:p>
            <a:pPr lvl="1"/>
            <a:r>
              <a:rPr lang="en-US" dirty="0" smtClean="0"/>
              <a:t>Calculate many proto reach sets</a:t>
            </a:r>
          </a:p>
          <a:p>
            <a:r>
              <a:rPr lang="en-US" dirty="0" smtClean="0"/>
              <a:t>Approximation accuracy</a:t>
            </a:r>
          </a:p>
          <a:p>
            <a:pPr lvl="1"/>
            <a:r>
              <a:rPr lang="en-US" dirty="0" smtClean="0"/>
              <a:t>Pick </a:t>
            </a:r>
            <a:r>
              <a:rPr lang="en-US" dirty="0" err="1" smtClean="0"/>
              <a:t>apropretiate</a:t>
            </a:r>
            <a:r>
              <a:rPr lang="en-US" dirty="0" smtClean="0"/>
              <a:t> movement set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849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Space Assessment – Avoidance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1954319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1. Space segmentation:</a:t>
            </a:r>
          </a:p>
          <a:p>
            <a:r>
              <a:rPr lang="en-US" dirty="0" smtClean="0"/>
              <a:t>Determine </a:t>
            </a:r>
            <a:r>
              <a:rPr lang="en-US" i="1" dirty="0" smtClean="0"/>
              <a:t>Obstacle</a:t>
            </a:r>
            <a:r>
              <a:rPr lang="en-US" dirty="0" smtClean="0"/>
              <a:t> cells</a:t>
            </a:r>
          </a:p>
          <a:p>
            <a:r>
              <a:rPr lang="en-US" dirty="0" smtClean="0"/>
              <a:t>Select </a:t>
            </a:r>
            <a:r>
              <a:rPr lang="en-US" i="1" dirty="0" smtClean="0"/>
              <a:t>Uncertain</a:t>
            </a:r>
            <a:r>
              <a:rPr lang="en-US" dirty="0" smtClean="0"/>
              <a:t> cells</a:t>
            </a:r>
          </a:p>
          <a:p>
            <a:r>
              <a:rPr lang="en-US" dirty="0" smtClean="0"/>
              <a:t>Load proto-reach set:</a:t>
            </a:r>
          </a:p>
          <a:p>
            <a:pPr lvl="1"/>
            <a:r>
              <a:rPr lang="en-US" dirty="0" smtClean="0"/>
              <a:t>state of vehicle x</a:t>
            </a:r>
          </a:p>
          <a:p>
            <a:pPr lvl="1"/>
            <a:r>
              <a:rPr lang="en-US" dirty="0" smtClean="0"/>
              <a:t>dynamic constraints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4102662"/>
            <a:ext cx="3927118" cy="1937141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2. Reach set pruning:</a:t>
            </a:r>
          </a:p>
          <a:p>
            <a:r>
              <a:rPr lang="en-US" dirty="0" smtClean="0"/>
              <a:t>Remove unfeasible trajectories from proto-reach set</a:t>
            </a:r>
          </a:p>
          <a:p>
            <a:pPr lvl="1"/>
            <a:r>
              <a:rPr lang="en-US" dirty="0" smtClean="0"/>
              <a:t>Green – feasible</a:t>
            </a:r>
          </a:p>
          <a:p>
            <a:pPr lvl="1"/>
            <a:r>
              <a:rPr lang="en-US" dirty="0" smtClean="0"/>
              <a:t>Red - unfeasible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1" y="3304200"/>
            <a:ext cx="3869858" cy="273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2" y="1250128"/>
            <a:ext cx="3950736" cy="265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137170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Avoidance Phase </a:t>
            </a:r>
            <a:r>
              <a:rPr lang="en-US" dirty="0"/>
              <a:t>– Avoidance Grid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1954319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3. Reachable Space assessment:</a:t>
            </a:r>
          </a:p>
          <a:p>
            <a:r>
              <a:rPr lang="en-US" dirty="0" smtClean="0"/>
              <a:t>For </a:t>
            </a:r>
            <a:r>
              <a:rPr lang="en-US" i="1" dirty="0" smtClean="0"/>
              <a:t>free cells assess:</a:t>
            </a:r>
            <a:endParaRPr lang="en-US" dirty="0" smtClean="0"/>
          </a:p>
          <a:p>
            <a:r>
              <a:rPr lang="en-US" dirty="0" smtClean="0"/>
              <a:t>Reachable:</a:t>
            </a:r>
          </a:p>
          <a:p>
            <a:pPr lvl="1"/>
            <a:r>
              <a:rPr lang="en-US" dirty="0" smtClean="0"/>
              <a:t>At least one passing trajectory exists</a:t>
            </a:r>
          </a:p>
          <a:p>
            <a:r>
              <a:rPr lang="en-US" dirty="0" smtClean="0"/>
              <a:t>Unreachable:</a:t>
            </a:r>
          </a:p>
          <a:p>
            <a:pPr lvl="1"/>
            <a:r>
              <a:rPr lang="en-US" dirty="0" smtClean="0"/>
              <a:t>Otherwise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4102662"/>
            <a:ext cx="3927118" cy="1937141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 smtClean="0"/>
              <a:t>4. Trajectory selection</a:t>
            </a:r>
          </a:p>
          <a:p>
            <a:r>
              <a:rPr lang="en-US" dirty="0" smtClean="0"/>
              <a:t>Select trajectory based on distance to waypoint criterion</a:t>
            </a:r>
          </a:p>
          <a:p>
            <a:endParaRPr lang="en-US" dirty="0" smtClean="0"/>
          </a:p>
          <a:p>
            <a:r>
              <a:rPr lang="en-US" dirty="0" smtClean="0"/>
              <a:t>Next decision point is planned</a:t>
            </a:r>
          </a:p>
          <a:p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1" y="3304200"/>
            <a:ext cx="3869858" cy="2735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852" y="1250128"/>
            <a:ext cx="3950736" cy="265465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5482" y="1193483"/>
            <a:ext cx="3869858" cy="273560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601" y="3304199"/>
            <a:ext cx="3869858" cy="2735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3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816"/>
            <a:ext cx="9144000" cy="4712245"/>
          </a:xfrm>
          <a:prstGeom prst="rect">
            <a:avLst/>
          </a:prstGeom>
        </p:spPr>
      </p:pic>
      <p:sp>
        <p:nvSpPr>
          <p:cNvPr id="6" name="Left Arrow 5"/>
          <p:cNvSpPr/>
          <p:nvPr/>
        </p:nvSpPr>
        <p:spPr>
          <a:xfrm rot="18900000">
            <a:off x="3912979" y="2232556"/>
            <a:ext cx="2069681" cy="474785"/>
          </a:xfrm>
          <a:prstGeom prst="leftArrow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Obstacle in FOV</a:t>
            </a:r>
            <a:endParaRPr lang="en-US" dirty="0"/>
          </a:p>
        </p:txBody>
      </p:sp>
      <p:sp>
        <p:nvSpPr>
          <p:cNvPr id="7" name="Left Arrow 6"/>
          <p:cNvSpPr/>
          <p:nvPr/>
        </p:nvSpPr>
        <p:spPr>
          <a:xfrm rot="18900000">
            <a:off x="4560802" y="3330688"/>
            <a:ext cx="1222689" cy="474785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Goal WP</a:t>
            </a:r>
            <a:endParaRPr lang="en-US" dirty="0"/>
          </a:p>
        </p:txBody>
      </p:sp>
      <p:sp>
        <p:nvSpPr>
          <p:cNvPr id="8" name="Left Arrow 7"/>
          <p:cNvSpPr/>
          <p:nvPr/>
        </p:nvSpPr>
        <p:spPr>
          <a:xfrm rot="18830814">
            <a:off x="3026926" y="2050288"/>
            <a:ext cx="1222689" cy="474785"/>
          </a:xfrm>
          <a:prstGeom prst="leftArrow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Start WP</a:t>
            </a:r>
            <a:endParaRPr lang="en-US" dirty="0"/>
          </a:p>
        </p:txBody>
      </p:sp>
      <p:sp>
        <p:nvSpPr>
          <p:cNvPr id="9" name="Left Arrow 8"/>
          <p:cNvSpPr/>
          <p:nvPr/>
        </p:nvSpPr>
        <p:spPr>
          <a:xfrm rot="18830814">
            <a:off x="3239094" y="2501081"/>
            <a:ext cx="833676" cy="474785"/>
          </a:xfrm>
          <a:prstGeom prst="leftArrow">
            <a:avLst/>
          </a:prstGeom>
          <a:solidFill>
            <a:srgbClr val="FF00FF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10" name="Right Arrow 9"/>
          <p:cNvSpPr/>
          <p:nvPr/>
        </p:nvSpPr>
        <p:spPr>
          <a:xfrm rot="2700000">
            <a:off x="659653" y="2154150"/>
            <a:ext cx="1798130" cy="484632"/>
          </a:xfrm>
          <a:prstGeom prst="rightArrow">
            <a:avLst/>
          </a:prstGeom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FOV boundary</a:t>
            </a:r>
            <a:endParaRPr lang="en-US" dirty="0"/>
          </a:p>
        </p:txBody>
      </p:sp>
      <p:sp>
        <p:nvSpPr>
          <p:cNvPr id="11" name="Left Arrow 10"/>
          <p:cNvSpPr/>
          <p:nvPr/>
        </p:nvSpPr>
        <p:spPr>
          <a:xfrm rot="18900000">
            <a:off x="7382900" y="1764663"/>
            <a:ext cx="1796580" cy="474785"/>
          </a:xfrm>
          <a:prstGeom prst="leftArrow">
            <a:avLst/>
          </a:prstGeom>
          <a:solidFill>
            <a:schemeClr val="tx2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 obstacle</a:t>
            </a:r>
            <a:endParaRPr lang="en-US" dirty="0"/>
          </a:p>
        </p:txBody>
      </p:sp>
      <p:sp>
        <p:nvSpPr>
          <p:cNvPr id="13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r>
              <a:rPr lang="en-US" dirty="0" smtClean="0"/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89519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schemas.openxmlformats.org/package/2006/metadata/core-properties"/>
    <ds:schemaRef ds:uri="http://purl.org/dc/terms/"/>
    <ds:schemaRef ds:uri="http://purl.org/dc/elements/1.1/"/>
    <ds:schemaRef ds:uri="http://schemas.microsoft.com/office/infopath/2007/PartnerControls"/>
    <ds:schemaRef ds:uri="http://schemas.microsoft.com/office/2006/documentManagement/types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491</TotalTime>
  <Words>413</Words>
  <Application>Microsoft Office PowerPoint</Application>
  <PresentationFormat>On-screen Show (4:3)</PresentationFormat>
  <Paragraphs>127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5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Introduction</vt:lpstr>
      <vt:lpstr>Avoidance Framework</vt:lpstr>
      <vt:lpstr>Movement Automaton - Control Interface</vt:lpstr>
      <vt:lpstr>Avoidance Grid – Space Segmentation</vt:lpstr>
      <vt:lpstr>Reach Set Estimation</vt:lpstr>
      <vt:lpstr>Space Assessment – Avoidance Grid</vt:lpstr>
      <vt:lpstr>Avoidance Phase – Avoidance Grid</vt:lpstr>
      <vt:lpstr>Simulation </vt:lpstr>
      <vt:lpstr>Avoidance Grid State</vt:lpstr>
      <vt:lpstr>Static Obstacles – Crash Distance Performance</vt:lpstr>
      <vt:lpstr>Static Obstacles – Trajectory Tracking Performance</vt:lpstr>
      <vt:lpstr>Conclusion</vt:lpstr>
    </vt:vector>
  </TitlesOfParts>
  <Company/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50</cp:revision>
  <cp:lastPrinted>2015-07-29T21:30:37Z</cp:lastPrinted>
  <dcterms:created xsi:type="dcterms:W3CDTF">2017-09-21T08:49:16Z</dcterms:created>
  <dcterms:modified xsi:type="dcterms:W3CDTF">2017-11-20T13:15:28Z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